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</p:sldIdLst>
  <p:sldSz cy="5143500" cx="9144000"/>
  <p:notesSz cx="6858000" cy="9144000"/>
  <p:embeddedFontLst>
    <p:embeddedFont>
      <p:font typeface="Helvetica Neue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HelveticaNeue-regular.fntdata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font" Target="fonts/HelveticaNeue-italic.fntdata"/><Relationship Id="rId108" Type="http://schemas.openxmlformats.org/officeDocument/2006/relationships/font" Target="fonts/HelveticaNeue-bold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font" Target="fonts/HelveticaNeue-boldItalic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Shape 1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Shape 9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Shape 9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Shape 10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Shape 10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5 -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20 Jan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5 -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20 Jan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0" Type="http://schemas.openxmlformats.org/officeDocument/2006/relationships/image" Target="../media/image18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Relationship Id="rId4" Type="http://schemas.openxmlformats.org/officeDocument/2006/relationships/image" Target="../media/image46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Relationship Id="rId5" Type="http://schemas.openxmlformats.org/officeDocument/2006/relationships/image" Target="../media/image60.jp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jpg"/><Relationship Id="rId4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jpg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57.jp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jp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jp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jp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5" Type="http://schemas.openxmlformats.org/officeDocument/2006/relationships/image" Target="../media/image8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6.png"/><Relationship Id="rId4" Type="http://schemas.openxmlformats.org/officeDocument/2006/relationships/image" Target="../media/image90.png"/><Relationship Id="rId5" Type="http://schemas.openxmlformats.org/officeDocument/2006/relationships/image" Target="../media/image89.png"/><Relationship Id="rId6" Type="http://schemas.openxmlformats.org/officeDocument/2006/relationships/image" Target="../media/image8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1.png"/><Relationship Id="rId4" Type="http://schemas.openxmlformats.org/officeDocument/2006/relationships/image" Target="../media/image106.png"/><Relationship Id="rId5" Type="http://schemas.openxmlformats.org/officeDocument/2006/relationships/image" Target="../media/image10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1.png"/><Relationship Id="rId4" Type="http://schemas.openxmlformats.org/officeDocument/2006/relationships/image" Target="../media/image106.png"/><Relationship Id="rId5" Type="http://schemas.openxmlformats.org/officeDocument/2006/relationships/image" Target="../media/image1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4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0.png"/><Relationship Id="rId4" Type="http://schemas.openxmlformats.org/officeDocument/2006/relationships/image" Target="../media/image10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9.png"/><Relationship Id="rId4" Type="http://schemas.openxmlformats.org/officeDocument/2006/relationships/image" Target="../media/image113.png"/><Relationship Id="rId5" Type="http://schemas.openxmlformats.org/officeDocument/2006/relationships/image" Target="../media/image11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1.png"/><Relationship Id="rId4" Type="http://schemas.openxmlformats.org/officeDocument/2006/relationships/image" Target="../media/image11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5: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Training Neural Networks,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Part I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2" name="Shape 122"/>
          <p:cNvSpPr txBox="1"/>
          <p:nvPr/>
        </p:nvSpPr>
        <p:spPr>
          <a:xfrm>
            <a:off x="851275" y="958775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Mini-batch SGD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851275" y="1725875"/>
            <a:ext cx="8168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Loop: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3000"/>
              <a:t>Sample</a:t>
            </a:r>
            <a:r>
              <a:rPr lang="en" sz="3000"/>
              <a:t> a batch of data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3000"/>
              <a:t>Forward</a:t>
            </a:r>
            <a:r>
              <a:rPr lang="en" sz="3000"/>
              <a:t> prop it through the graph, get loss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3000"/>
              <a:t>Backprop</a:t>
            </a:r>
            <a:r>
              <a:rPr lang="en" sz="3000"/>
              <a:t> to calculate the gradients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3000"/>
              <a:t>Update</a:t>
            </a:r>
            <a:r>
              <a:rPr lang="en" sz="3000"/>
              <a:t> the parameters using the gradient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15975" y="117223"/>
            <a:ext cx="7544699" cy="60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Where we are now...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17" name="Shape 1117"/>
          <p:cNvSpPr txBox="1"/>
          <p:nvPr/>
        </p:nvSpPr>
        <p:spPr>
          <a:xfrm>
            <a:off x="86175" y="57450"/>
            <a:ext cx="8234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Track the ratio of weight updates / weight magnitudes: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470775" y="3792450"/>
            <a:ext cx="8033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ratio between the values and updates: ~ 0.0002 / 0.02 = 0.01 (about okay)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want this to be somewhere around 0.001 or so</a:t>
            </a:r>
          </a:p>
        </p:txBody>
      </p:sp>
      <p:pic>
        <p:nvPicPr>
          <p:cNvPr id="1119" name="Shape 1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997650"/>
            <a:ext cx="62103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25" name="Shape 1125"/>
          <p:cNvSpPr txBox="1"/>
          <p:nvPr/>
        </p:nvSpPr>
        <p:spPr>
          <a:xfrm>
            <a:off x="692175" y="93500"/>
            <a:ext cx="7950900" cy="4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We looked in detail at: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Activation Functions </a:t>
            </a:r>
            <a:r>
              <a:rPr lang="en" sz="3000">
                <a:solidFill>
                  <a:srgbClr val="0000FF"/>
                </a:solidFill>
              </a:rPr>
              <a:t>(use ReLU)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Data Preprocessing </a:t>
            </a:r>
            <a:r>
              <a:rPr lang="en" sz="2600">
                <a:solidFill>
                  <a:srgbClr val="0000FF"/>
                </a:solidFill>
              </a:rPr>
              <a:t>(images: subtract mean)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Weight Initialization </a:t>
            </a:r>
            <a:r>
              <a:rPr lang="en" sz="3000">
                <a:solidFill>
                  <a:srgbClr val="0000FF"/>
                </a:solidFill>
              </a:rPr>
              <a:t>(use Xavier init)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Batch Normalization </a:t>
            </a:r>
            <a:r>
              <a:rPr lang="en" sz="3000">
                <a:solidFill>
                  <a:srgbClr val="0000FF"/>
                </a:solidFill>
              </a:rPr>
              <a:t>(use)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Babysitting the Learning process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Hyperparameter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	(random sample hyperparams, in log space when appropriate)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5792600" y="93500"/>
            <a:ext cx="197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TLDRs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32" name="Shape 1132"/>
          <p:cNvSpPr txBox="1"/>
          <p:nvPr/>
        </p:nvSpPr>
        <p:spPr>
          <a:xfrm>
            <a:off x="692175" y="93500"/>
            <a:ext cx="7950900" cy="4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TODO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Look at: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Parameter update schemes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Learning rate schedules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Gradient Checking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Regularization (Dropout etc)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Evaluation (Ensembles etc)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pt2.gif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50" y="1231225"/>
            <a:ext cx="3973150" cy="30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7629050" y="3764912"/>
            <a:ext cx="28020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(image credits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to Alec Radford)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49" y="1231225"/>
            <a:ext cx="4439000" cy="27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938" y="2543065"/>
            <a:ext cx="337852" cy="4522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161825" y="-30979"/>
            <a:ext cx="7544699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Where we are now...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800" y="558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1" name="Shape 141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Turing Machine</a:t>
            </a:r>
          </a:p>
        </p:txBody>
      </p:sp>
      <p:cxnSp>
        <p:nvCxnSpPr>
          <p:cNvPr id="142" name="Shape 142"/>
          <p:cNvCxnSpPr/>
          <p:nvPr/>
        </p:nvCxnSpPr>
        <p:spPr>
          <a:xfrm flipH="1" rot="10800000">
            <a:off x="2002750" y="135674"/>
            <a:ext cx="3383099" cy="185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3" name="Shape 143"/>
          <p:cNvSpPr txBox="1"/>
          <p:nvPr/>
        </p:nvSpPr>
        <p:spPr>
          <a:xfrm>
            <a:off x="574500" y="1994775"/>
            <a:ext cx="2377799" cy="32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input tape</a:t>
            </a:r>
          </a:p>
        </p:txBody>
      </p:sp>
      <p:cxnSp>
        <p:nvCxnSpPr>
          <p:cNvPr id="144" name="Shape 144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5" name="Shape 145"/>
          <p:cNvSpPr txBox="1"/>
          <p:nvPr/>
        </p:nvSpPr>
        <p:spPr>
          <a:xfrm>
            <a:off x="1421075" y="3160525"/>
            <a:ext cx="2377799" cy="32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loss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1" name="Shape 151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52" name="Shape 152"/>
          <p:cNvCxnSpPr/>
          <p:nvPr/>
        </p:nvCxnSpPr>
        <p:spPr>
          <a:xfrm flipH="1" rot="10800000">
            <a:off x="702175" y="2976175"/>
            <a:ext cx="2409900" cy="81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" name="Shape 154"/>
          <p:cNvCxnSpPr>
            <a:stCxn id="151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58" name="Shape 158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9" name="Shape 159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1" name="Shape 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2" name="Shape 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3" name="Shape 163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 rot="1570464">
            <a:off x="895171" y="839041"/>
            <a:ext cx="590335" cy="638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 rot="-1146435">
            <a:off x="1284216" y="3750213"/>
            <a:ext cx="590216" cy="6382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9" name="Shape 169"/>
          <p:cNvCxnSpPr/>
          <p:nvPr/>
        </p:nvCxnSpPr>
        <p:spPr>
          <a:xfrm rot="10800000">
            <a:off x="948800" y="608524"/>
            <a:ext cx="2147099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0" name="Shape 170"/>
          <p:cNvCxnSpPr/>
          <p:nvPr/>
        </p:nvCxnSpPr>
        <p:spPr>
          <a:xfrm flipH="1">
            <a:off x="773874" y="3105100"/>
            <a:ext cx="2386200" cy="7805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1" name="Shape 171"/>
          <p:cNvSpPr/>
          <p:nvPr/>
        </p:nvSpPr>
        <p:spPr>
          <a:xfrm>
            <a:off x="-2292200" y="-22824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sp>
        <p:nvSpPr>
          <p:cNvPr id="172" name="Shape 172"/>
          <p:cNvSpPr/>
          <p:nvPr/>
        </p:nvSpPr>
        <p:spPr>
          <a:xfrm>
            <a:off x="-2792525" y="262630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8" name="Shape 178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0" y="1005650"/>
            <a:ext cx="3055374" cy="10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675" y="1304312"/>
            <a:ext cx="5540124" cy="30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3391675" y="881700"/>
            <a:ext cx="5375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Graph (or Net) object. </a:t>
            </a:r>
            <a:r>
              <a:rPr i="1" lang="en" sz="1800"/>
              <a:t>(Rough psuedo code)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7" name="Shape 187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18900" y="3491225"/>
            <a:ext cx="2721599" cy="36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(x,y,z are scalars)</a:t>
            </a:r>
          </a:p>
        </p:txBody>
      </p:sp>
      <p:sp>
        <p:nvSpPr>
          <p:cNvPr id="189" name="Shape 189"/>
          <p:cNvSpPr/>
          <p:nvPr/>
        </p:nvSpPr>
        <p:spPr>
          <a:xfrm>
            <a:off x="1102125" y="1656725"/>
            <a:ext cx="548699" cy="548699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190" name="Shape 190"/>
          <p:cNvCxnSpPr>
            <a:endCxn id="189" idx="1"/>
          </p:cNvCxnSpPr>
          <p:nvPr/>
        </p:nvCxnSpPr>
        <p:spPr>
          <a:xfrm>
            <a:off x="753780" y="1414880"/>
            <a:ext cx="428699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1" name="Shape 191"/>
          <p:cNvCxnSpPr>
            <a:endCxn id="189" idx="3"/>
          </p:cNvCxnSpPr>
          <p:nvPr/>
        </p:nvCxnSpPr>
        <p:spPr>
          <a:xfrm flipH="1" rot="10800000">
            <a:off x="682680" y="2125069"/>
            <a:ext cx="499799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2" name="Shape 192"/>
          <p:cNvCxnSpPr>
            <a:stCxn id="189" idx="6"/>
          </p:cNvCxnSpPr>
          <p:nvPr/>
        </p:nvCxnSpPr>
        <p:spPr>
          <a:xfrm>
            <a:off x="1650824" y="1931074"/>
            <a:ext cx="61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3" name="Shape 193"/>
          <p:cNvSpPr txBox="1"/>
          <p:nvPr/>
        </p:nvSpPr>
        <p:spPr>
          <a:xfrm>
            <a:off x="796375" y="1075675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812600" y="2236700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862925" y="1457625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375" y="653025"/>
            <a:ext cx="6108575" cy="29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100" y="3625500"/>
            <a:ext cx="1244125" cy="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3" name="Shape 203"/>
          <p:cNvSpPr txBox="1"/>
          <p:nvPr/>
        </p:nvSpPr>
        <p:spPr>
          <a:xfrm>
            <a:off x="196000" y="-8947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Example: Torch Layers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50" y="577175"/>
            <a:ext cx="2020249" cy="39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50" y="577175"/>
            <a:ext cx="1988250" cy="397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525" y="131825"/>
            <a:ext cx="3322674" cy="236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174" y="2630925"/>
            <a:ext cx="1439799" cy="191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Shape 208"/>
          <p:cNvCxnSpPr/>
          <p:nvPr/>
        </p:nvCxnSpPr>
        <p:spPr>
          <a:xfrm flipH="1">
            <a:off x="5204875" y="1941150"/>
            <a:ext cx="163499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9" name="Shape 209"/>
          <p:cNvSpPr txBox="1"/>
          <p:nvPr/>
        </p:nvSpPr>
        <p:spPr>
          <a:xfrm>
            <a:off x="4724400" y="812600"/>
            <a:ext cx="5486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=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1901" y="2630923"/>
            <a:ext cx="1113459" cy="1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6" name="Shape 216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 or 3-layer Neural Network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21392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 flipH="1" rot="10800000">
            <a:off x="3309850" y="255974"/>
            <a:ext cx="5542799" cy="25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49" y="3157075"/>
            <a:ext cx="5926149" cy="132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6" name="Shape 236"/>
          <p:cNvSpPr txBox="1"/>
          <p:nvPr/>
        </p:nvSpPr>
        <p:spPr>
          <a:xfrm>
            <a:off x="1509300" y="91500"/>
            <a:ext cx="6452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Neural Networks: Architectures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5" y="850600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832751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Shape 239"/>
          <p:cNvCxnSpPr/>
          <p:nvPr/>
        </p:nvCxnSpPr>
        <p:spPr>
          <a:xfrm>
            <a:off x="3901200" y="908525"/>
            <a:ext cx="0" cy="2241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0" name="Shape 240"/>
          <p:cNvCxnSpPr/>
          <p:nvPr/>
        </p:nvCxnSpPr>
        <p:spPr>
          <a:xfrm rot="10800000">
            <a:off x="2312400" y="3188149"/>
            <a:ext cx="691799" cy="762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1" name="Shape 241"/>
          <p:cNvSpPr txBox="1"/>
          <p:nvPr/>
        </p:nvSpPr>
        <p:spPr>
          <a:xfrm>
            <a:off x="3196900" y="3906350"/>
            <a:ext cx="4650900" cy="60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“Fully-connected” layers</a:t>
            </a:r>
          </a:p>
        </p:txBody>
      </p:sp>
      <p:cxnSp>
        <p:nvCxnSpPr>
          <p:cNvPr id="242" name="Shape 242"/>
          <p:cNvCxnSpPr/>
          <p:nvPr/>
        </p:nvCxnSpPr>
        <p:spPr>
          <a:xfrm rot="10800000">
            <a:off x="3030525" y="2899099"/>
            <a:ext cx="336299" cy="936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3" name="Shape 243"/>
          <p:cNvSpPr txBox="1"/>
          <p:nvPr/>
        </p:nvSpPr>
        <p:spPr>
          <a:xfrm>
            <a:off x="0" y="3517450"/>
            <a:ext cx="4738499" cy="4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“2-layer Neural Net”, 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“1-hidden-layer Neural Net”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5714125" y="3266900"/>
            <a:ext cx="4738499" cy="4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“3-layer Neural Net”, 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“2-hidden-layer Neural Net”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" name="Shape 46"/>
          <p:cNvSpPr txBox="1"/>
          <p:nvPr/>
        </p:nvSpPr>
        <p:spPr>
          <a:xfrm>
            <a:off x="216900" y="265000"/>
            <a:ext cx="8927099" cy="38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Administrative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A1 is due </a:t>
            </a:r>
            <a:r>
              <a:rPr b="1" lang="en" sz="2200" u="sng"/>
              <a:t>today</a:t>
            </a:r>
            <a:r>
              <a:rPr lang="en" sz="2200"/>
              <a:t> (midnight)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I’m holding make up office hours on today: 5pm @ Gates 259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A2 will be released ~tomorrow. It’s meaty, but educational!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Also: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We are shuffling the course schedule around a bit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the grading scheme is subject to few % changes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0" name="Shape 250"/>
          <p:cNvSpPr txBox="1"/>
          <p:nvPr/>
        </p:nvSpPr>
        <p:spPr>
          <a:xfrm>
            <a:off x="820675" y="496725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Training Neural Networks 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138075" y="3174175"/>
            <a:ext cx="5230199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 bit of history...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7" name="Shape 257"/>
          <p:cNvSpPr txBox="1"/>
          <p:nvPr/>
        </p:nvSpPr>
        <p:spPr>
          <a:xfrm>
            <a:off x="124875" y="107050"/>
            <a:ext cx="2993399" cy="72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58" name="Shape 258"/>
          <p:cNvSpPr txBox="1"/>
          <p:nvPr/>
        </p:nvSpPr>
        <p:spPr>
          <a:xfrm>
            <a:off x="289425" y="3929550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325" y="193450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The </a:t>
            </a:r>
            <a:r>
              <a:rPr b="1" lang="en" sz="1600"/>
              <a:t>Mark I Perceptron</a:t>
            </a:r>
            <a:r>
              <a:rPr lang="en" sz="1600"/>
              <a:t> machine was the first implementation of the perceptron algorithm.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The machine was connected to a camera that used 20×20 cadmium sulfide photocells to produce a 400-pixel image.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recognized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letters of the alphabet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25" y="2257425"/>
            <a:ext cx="2286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00" y="3514612"/>
            <a:ext cx="29718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5" y="3223975"/>
            <a:ext cx="16758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update rule: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827" y="2961150"/>
            <a:ext cx="1697274" cy="96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0" y="1358750"/>
            <a:ext cx="3677775" cy="20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124875" y="107050"/>
            <a:ext cx="2993399" cy="72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200" y="976946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3929550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>
                <a:solidFill>
                  <a:srgbClr val="0000FF"/>
                </a:solidFill>
              </a:rPr>
              <a:t>Widrow and Hoff, ~1960: Adaline/Madaline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450" y="824612"/>
            <a:ext cx="2798449" cy="31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0" name="Shape 280"/>
          <p:cNvSpPr txBox="1"/>
          <p:nvPr/>
        </p:nvSpPr>
        <p:spPr>
          <a:xfrm>
            <a:off x="124875" y="107050"/>
            <a:ext cx="2993399" cy="72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81" name="Shape 281"/>
          <p:cNvSpPr txBox="1"/>
          <p:nvPr/>
        </p:nvSpPr>
        <p:spPr>
          <a:xfrm>
            <a:off x="1006075" y="4170650"/>
            <a:ext cx="761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>
                <a:solidFill>
                  <a:srgbClr val="0000FF"/>
                </a:solidFill>
              </a:rPr>
              <a:t>Rumelhart et al. 1986: First time back-propagation became popular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25" y="905925"/>
            <a:ext cx="2802449" cy="28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50" y="184470"/>
            <a:ext cx="2802450" cy="393457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84" name="Shape 284"/>
          <p:cNvCxnSpPr/>
          <p:nvPr/>
        </p:nvCxnSpPr>
        <p:spPr>
          <a:xfrm flipH="1">
            <a:off x="6748025" y="1244600"/>
            <a:ext cx="736499" cy="2201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5" name="Shape 285"/>
          <p:cNvSpPr txBox="1"/>
          <p:nvPr/>
        </p:nvSpPr>
        <p:spPr>
          <a:xfrm>
            <a:off x="7422675" y="905950"/>
            <a:ext cx="1794899" cy="48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recognizable maths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324" y="107050"/>
            <a:ext cx="5506677" cy="44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48675" y="107050"/>
            <a:ext cx="3731100" cy="72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i="1" lang="en" sz="1800">
                <a:solidFill>
                  <a:srgbClr val="0000FF"/>
                </a:solidFill>
              </a:rPr>
              <a:t>[Hinton and Salakhutdinov 2006]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Reinvigorated research in Deep Learning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8" name="Shape 298"/>
          <p:cNvSpPr txBox="1"/>
          <p:nvPr/>
        </p:nvSpPr>
        <p:spPr>
          <a:xfrm>
            <a:off x="261800" y="174525"/>
            <a:ext cx="5372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First strong results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26650" y="717550"/>
            <a:ext cx="8484600" cy="2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>
              <a:spcBef>
                <a:spcPts val="0"/>
              </a:spcBef>
              <a:buNone/>
            </a:pPr>
            <a:r>
              <a:rPr b="1" i="1" lang="en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George Dahl, Dong Yu, Li Deng, Alex Acero, 2010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i="1" lang="en"/>
              <a:t>Imagenet 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025" y="119600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0" y="3005975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350" y="3071362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8" name="Shape 308"/>
          <p:cNvSpPr txBox="1"/>
          <p:nvPr/>
        </p:nvSpPr>
        <p:spPr>
          <a:xfrm>
            <a:off x="692175" y="158175"/>
            <a:ext cx="7622999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Overview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One time setup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i="1" lang="en" sz="2400"/>
              <a:t>activation functions, preprocessing, weight initialization, regularization, gradient checking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Training dynamics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	</a:t>
            </a:r>
            <a:r>
              <a:rPr i="1" lang="en" sz="2400">
                <a:solidFill>
                  <a:schemeClr val="dk1"/>
                </a:solidFill>
              </a:rPr>
              <a:t>babysitting the learning process,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2400">
                <a:solidFill>
                  <a:schemeClr val="dk1"/>
                </a:solidFill>
              </a:rPr>
              <a:t>parameter updates, hyperparameter optimization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Evaluation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 sz="2400"/>
              <a:t>	</a:t>
            </a:r>
            <a:r>
              <a:rPr i="1" lang="en" sz="2400"/>
              <a:t>model ensembles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4" name="Shape 314"/>
          <p:cNvSpPr txBox="1"/>
          <p:nvPr/>
        </p:nvSpPr>
        <p:spPr>
          <a:xfrm>
            <a:off x="820675" y="496725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Activation Functions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0" name="Shape 320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25" y="959625"/>
            <a:ext cx="5799925" cy="3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Activation Functions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Sigmoid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4775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0035" y="3400562"/>
            <a:ext cx="2317625" cy="1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336925" y="29672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2825" y="2935587"/>
            <a:ext cx="2168900" cy="41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" name="Shape 52"/>
          <p:cNvSpPr txBox="1"/>
          <p:nvPr/>
        </p:nvSpPr>
        <p:spPr>
          <a:xfrm>
            <a:off x="232375" y="340825"/>
            <a:ext cx="8644799" cy="7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Things you should know for your Project Proposal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309650" y="1675775"/>
            <a:ext cx="4872599" cy="116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</a:rPr>
              <a:t>“ConvNets need a lot of data to train”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Sigmoid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25" y="156325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Sigmoid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25" y="156325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3 problems: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508625" y="2851850"/>
            <a:ext cx="4418099" cy="152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Saturated neurons “kill” the gradients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sigmoid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600"/>
              <a:t>gate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-10?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0?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What happens when x = 10?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Sigmoid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25" y="156325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3 problems: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508625" y="2851850"/>
            <a:ext cx="4418099" cy="152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Saturated neurons “kill” the gradients</a:t>
            </a:r>
          </a:p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Sigmoid outputs are not zero-centered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6" name="Shape 396"/>
          <p:cNvSpPr txBox="1"/>
          <p:nvPr/>
        </p:nvSpPr>
        <p:spPr>
          <a:xfrm>
            <a:off x="411900" y="107775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Consider what happens when the input to a neuron (x)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is always positive: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00" y="1529098"/>
            <a:ext cx="3126824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606900" y="3477950"/>
            <a:ext cx="6346499" cy="58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can we say about the gradients on </a:t>
            </a:r>
            <a:r>
              <a:rPr b="1" lang="en" sz="2400"/>
              <a:t>w</a:t>
            </a:r>
            <a:r>
              <a:rPr lang="en" sz="2400"/>
              <a:t>?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50" y="1298800"/>
            <a:ext cx="3349449" cy="1911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5" name="Shape 405"/>
          <p:cNvSpPr txBox="1"/>
          <p:nvPr/>
        </p:nvSpPr>
        <p:spPr>
          <a:xfrm>
            <a:off x="334975" y="113675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Consider what happens when the input to a neuron is always positive...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75" y="1488286"/>
            <a:ext cx="3126824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271600" y="3360175"/>
            <a:ext cx="6346499" cy="58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can we say about the gradients on </a:t>
            </a:r>
            <a:r>
              <a:rPr b="1" lang="en" sz="2400"/>
              <a:t>w</a:t>
            </a:r>
            <a:r>
              <a:rPr lang="en" sz="240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Always all positive or all negative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FF"/>
                </a:solidFill>
              </a:rPr>
              <a:t>(this is also why you want zero-mean data!)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89" y="1951016"/>
            <a:ext cx="1211699" cy="1111799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3" name="Shape 413"/>
          <p:cNvSpPr txBox="1"/>
          <p:nvPr/>
        </p:nvSpPr>
        <p:spPr>
          <a:xfrm>
            <a:off x="7453275" y="3097050"/>
            <a:ext cx="1484699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hypothetical optimal w vector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zig zag path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338360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2846925"/>
            <a:ext cx="166500" cy="23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Sigmoid</a:t>
            </a:r>
          </a:p>
        </p:txBody>
      </p:sp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025" y="156325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3 problems: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4508625" y="2851850"/>
            <a:ext cx="4418099" cy="152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Saturated neurons “kill” the gradients</a:t>
            </a:r>
          </a:p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Sigmoid outputs are not zero-centered</a:t>
            </a:r>
          </a:p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>
                <a:solidFill>
                  <a:srgbClr val="FF0000"/>
                </a:solidFill>
              </a:rPr>
              <a:t>exp() is a bit compute expensive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38" name="Shape 43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[-1,1]</a:t>
            </a:r>
          </a:p>
          <a:p>
            <a:pPr indent="-3556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>
                <a:solidFill>
                  <a:srgbClr val="38761D"/>
                </a:solidFill>
              </a:rPr>
              <a:t>zero centered (nice)</a:t>
            </a:r>
          </a:p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>
                <a:solidFill>
                  <a:srgbClr val="FF0000"/>
                </a:solidFill>
              </a:rPr>
              <a:t>still kills gradients when saturated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808100" y="4105375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[LeCun et al., 1991]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8" name="Shape 44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3920150" y="0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Computes </a:t>
            </a:r>
            <a:r>
              <a:rPr b="1" lang="en" sz="240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Does not saturate (in +region)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Very computationally efficient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Converges much faster than sigmoid/tanh in practice (e.g. 6x)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503300" y="4035575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[Krizhevsky et al., 2012]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8" name="Shape 45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(Rectified Linear Unit)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920150" y="0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Computes </a:t>
            </a:r>
            <a:r>
              <a:rPr b="1" lang="en" sz="240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Does not saturate (in +region)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Very computationally efficient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Converges much faster than sigmoid/tanh in practice (e.g. 6x)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>
                <a:solidFill>
                  <a:srgbClr val="FF0000"/>
                </a:solidFill>
              </a:rPr>
              <a:t>Not zero-centered output</a:t>
            </a:r>
          </a:p>
          <a:p>
            <a:pPr indent="-3810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>
                <a:solidFill>
                  <a:srgbClr val="FF0000"/>
                </a:solidFill>
              </a:rPr>
              <a:t>An annoyance: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hint: what is the gradient when x &lt; 0?</a:t>
            </a:r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9" name="Shape 59"/>
          <p:cNvSpPr txBox="1"/>
          <p:nvPr/>
        </p:nvSpPr>
        <p:spPr>
          <a:xfrm>
            <a:off x="232375" y="340825"/>
            <a:ext cx="8644799" cy="7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Things you should know for your Project Proposal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309650" y="1675775"/>
            <a:ext cx="4872599" cy="116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</a:rPr>
              <a:t>“ConvNets need a lot of data to train”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250" y="1338787"/>
            <a:ext cx="23812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2793800" y="3187500"/>
            <a:ext cx="56193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8761D"/>
                </a:solidFill>
              </a:rPr>
              <a:t>finetuning!</a:t>
            </a:r>
            <a:r>
              <a:rPr lang="en" sz="3000">
                <a:solidFill>
                  <a:srgbClr val="38761D"/>
                </a:solidFill>
              </a:rPr>
              <a:t> we rarely ever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train ConvNets from scratch.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/>
              <a:t>ReLU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/>
              <a:t>gate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-10?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4" name="Shape 484"/>
          <p:cNvSpPr/>
          <p:nvPr/>
        </p:nvSpPr>
        <p:spPr>
          <a:xfrm>
            <a:off x="1309878" y="-228600"/>
            <a:ext cx="5694515" cy="4150655"/>
          </a:xfrm>
          <a:prstGeom prst="irregularSeal2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DATA CLOUD</a:t>
            </a:r>
          </a:p>
        </p:txBody>
      </p:sp>
      <p:cxnSp>
        <p:nvCxnSpPr>
          <p:cNvPr id="485" name="Shape 485"/>
          <p:cNvCxnSpPr/>
          <p:nvPr/>
        </p:nvCxnSpPr>
        <p:spPr>
          <a:xfrm>
            <a:off x="3648550" y="-280650"/>
            <a:ext cx="0" cy="461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6" name="Shape 486"/>
          <p:cNvCxnSpPr/>
          <p:nvPr/>
        </p:nvCxnSpPr>
        <p:spPr>
          <a:xfrm>
            <a:off x="271600" y="2200000"/>
            <a:ext cx="7550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7" name="Shape 487"/>
          <p:cNvCxnSpPr/>
          <p:nvPr/>
        </p:nvCxnSpPr>
        <p:spPr>
          <a:xfrm>
            <a:off x="5241950" y="-153900"/>
            <a:ext cx="1321800" cy="3014699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8" name="Shape 488"/>
          <p:cNvCxnSpPr/>
          <p:nvPr/>
        </p:nvCxnSpPr>
        <p:spPr>
          <a:xfrm flipH="1" rot="10800000">
            <a:off x="5857600" y="841999"/>
            <a:ext cx="896399" cy="452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9" name="Shape 489"/>
          <p:cNvSpPr txBox="1"/>
          <p:nvPr/>
        </p:nvSpPr>
        <p:spPr>
          <a:xfrm>
            <a:off x="6636200" y="1403237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active ReLU</a:t>
            </a:r>
          </a:p>
        </p:txBody>
      </p:sp>
      <p:cxnSp>
        <p:nvCxnSpPr>
          <p:cNvPr id="490" name="Shape 490"/>
          <p:cNvCxnSpPr/>
          <p:nvPr/>
        </p:nvCxnSpPr>
        <p:spPr>
          <a:xfrm flipH="1">
            <a:off x="4434624" y="2910150"/>
            <a:ext cx="2020500" cy="14264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91" name="Shape 491"/>
          <p:cNvCxnSpPr/>
          <p:nvPr/>
        </p:nvCxnSpPr>
        <p:spPr>
          <a:xfrm>
            <a:off x="5459250" y="3630450"/>
            <a:ext cx="443700" cy="6245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2" name="Shape 492"/>
          <p:cNvSpPr txBox="1"/>
          <p:nvPr/>
        </p:nvSpPr>
        <p:spPr>
          <a:xfrm>
            <a:off x="6065825" y="3420225"/>
            <a:ext cx="2978700" cy="6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dead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will never activate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=&gt; never update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98" name="Shape 498"/>
          <p:cNvSpPr/>
          <p:nvPr/>
        </p:nvSpPr>
        <p:spPr>
          <a:xfrm>
            <a:off x="1309878" y="-228600"/>
            <a:ext cx="5694515" cy="4150655"/>
          </a:xfrm>
          <a:prstGeom prst="irregularSeal2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-280650"/>
            <a:ext cx="0" cy="461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200000"/>
            <a:ext cx="7550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-153900"/>
            <a:ext cx="1321800" cy="3014699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2" name="Shape 502"/>
          <p:cNvCxnSpPr/>
          <p:nvPr/>
        </p:nvCxnSpPr>
        <p:spPr>
          <a:xfrm flipH="1" rot="10800000">
            <a:off x="5857600" y="841999"/>
            <a:ext cx="896399" cy="452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3" name="Shape 503"/>
          <p:cNvSpPr txBox="1"/>
          <p:nvPr/>
        </p:nvSpPr>
        <p:spPr>
          <a:xfrm>
            <a:off x="6636200" y="1403237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active ReLU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434624" y="2910150"/>
            <a:ext cx="2020500" cy="14264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5" name="Shape 505"/>
          <p:cNvCxnSpPr/>
          <p:nvPr/>
        </p:nvCxnSpPr>
        <p:spPr>
          <a:xfrm>
            <a:off x="5459250" y="3630450"/>
            <a:ext cx="443700" cy="6245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6" name="Shape 506"/>
          <p:cNvSpPr txBox="1"/>
          <p:nvPr/>
        </p:nvSpPr>
        <p:spPr>
          <a:xfrm>
            <a:off x="6065825" y="3420225"/>
            <a:ext cx="2978700" cy="68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dead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will never activate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=&gt; never update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138750"/>
            <a:ext cx="3859199" cy="12686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=&gt; people like to initialize ReLU neurons with slightly positive biases (e.g. 0.01)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3" name="Shape 513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356100" y="3137800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590500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920150" y="304800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Does not saturate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Computationally efficient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Converges much faster than sigmoid/tanh in practice! (e.g. 6x)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b="1" lang="en" sz="2400">
                <a:solidFill>
                  <a:srgbClr val="38761D"/>
                </a:solidFill>
              </a:rPr>
              <a:t>will not “die”.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348000" y="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[Mass et al., 2013]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[He et al., 2015]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4" name="Shape 524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309550" y="305193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Leaky ReLU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3920150" y="304800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Does not saturate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Computationally efficient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Converges much faster than sigmoid/tanh in practice! (e.g. 6x)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b="1" lang="en" sz="2400">
                <a:solidFill>
                  <a:srgbClr val="38761D"/>
                </a:solidFill>
              </a:rPr>
              <a:t>will not “die”.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25" y="3504637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4149350" y="2752200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Parametric Rectifier (PReLU)</a:t>
            </a:r>
          </a:p>
        </p:txBody>
      </p:sp>
      <p:cxnSp>
        <p:nvCxnSpPr>
          <p:cNvPr id="530" name="Shape 530"/>
          <p:cNvCxnSpPr/>
          <p:nvPr/>
        </p:nvCxnSpPr>
        <p:spPr>
          <a:xfrm>
            <a:off x="3996950" y="2568325"/>
            <a:ext cx="0" cy="198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3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227975"/>
            <a:ext cx="330517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>
            <a:off x="4632425" y="3836725"/>
            <a:ext cx="3050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backprop into \alpha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(parameter)</a:t>
            </a:r>
          </a:p>
        </p:txBody>
      </p:sp>
      <p:cxnSp>
        <p:nvCxnSpPr>
          <p:cNvPr id="533" name="Shape 533"/>
          <p:cNvCxnSpPr/>
          <p:nvPr/>
        </p:nvCxnSpPr>
        <p:spPr>
          <a:xfrm flipH="1" rot="10800000">
            <a:off x="6839775" y="3708249"/>
            <a:ext cx="276000" cy="326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4" name="Shape 534"/>
          <p:cNvSpPr txBox="1"/>
          <p:nvPr/>
        </p:nvSpPr>
        <p:spPr>
          <a:xfrm>
            <a:off x="6348000" y="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[Mass et al., 2013]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[He et al., 2015]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0" name="Shape 540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774150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552825"/>
            <a:ext cx="3802165" cy="7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373100" y="1540075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6AA84F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All benefits of ReLU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Does not die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Closer to zero mean outputs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>
                <a:solidFill>
                  <a:srgbClr val="FF0000"/>
                </a:solidFill>
              </a:rPr>
              <a:t>Computation requires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84925" y="90550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[Clevert et al., 2015]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1" name="Shape 551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Maxout “Neuron”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Does not have the basic form of dot product -&gt; nonlinearity</a:t>
            </a:r>
          </a:p>
          <a:p>
            <a:pPr indent="-4191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>
                <a:solidFill>
                  <a:srgbClr val="38761D"/>
                </a:solidFill>
              </a:rPr>
              <a:t>Generalizes ReLU and Leaky ReLU </a:t>
            </a:r>
          </a:p>
          <a:p>
            <a:pPr indent="-4191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>
                <a:solidFill>
                  <a:srgbClr val="38761D"/>
                </a:solidFill>
              </a:rPr>
              <a:t>Linear Regime! Does not saturate! Does not die!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750350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538400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Problem: doubles the number of parameters/neuron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229575" y="9055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[Goodfellow et al., 2013]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TLDR: In practice: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5" y="941550"/>
            <a:ext cx="8818199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Use </a:t>
            </a:r>
            <a:r>
              <a:rPr lang="en" sz="3000">
                <a:solidFill>
                  <a:srgbClr val="38761D"/>
                </a:solidFill>
              </a:rPr>
              <a:t>ReLU</a:t>
            </a:r>
            <a:r>
              <a:rPr lang="en" sz="3000"/>
              <a:t>. Be careful with your learning rates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Try out </a:t>
            </a:r>
            <a:r>
              <a:rPr lang="en" sz="3000">
                <a:solidFill>
                  <a:srgbClr val="BF9000"/>
                </a:solidFill>
              </a:rPr>
              <a:t>Leaky ReLU / Maxout / ELU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Try out </a:t>
            </a:r>
            <a:r>
              <a:rPr lang="en" sz="3000">
                <a:solidFill>
                  <a:srgbClr val="FF0000"/>
                </a:solidFill>
              </a:rPr>
              <a:t>tanh</a:t>
            </a:r>
            <a:r>
              <a:rPr lang="en" sz="3000"/>
              <a:t> but don’t expect much</a:t>
            </a:r>
          </a:p>
          <a:p>
            <a:pPr indent="-4191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>
                <a:solidFill>
                  <a:srgbClr val="FF0000"/>
                </a:solidFill>
              </a:rPr>
              <a:t>Don’t use sigmoid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7" name="Shape 567"/>
          <p:cNvSpPr txBox="1"/>
          <p:nvPr/>
        </p:nvSpPr>
        <p:spPr>
          <a:xfrm>
            <a:off x="820675" y="496725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Data Preprocessing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/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832275"/>
            <a:ext cx="7474249" cy="25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500" y="3462025"/>
            <a:ext cx="2760449" cy="3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25" y="3481600"/>
            <a:ext cx="2495314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06800" y="3921925"/>
            <a:ext cx="35294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(Assume X [NxD] is data matrix, each example in a row)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8" name="Shape 68"/>
          <p:cNvSpPr/>
          <p:nvPr/>
        </p:nvSpPr>
        <p:spPr>
          <a:xfrm>
            <a:off x="444550" y="610074"/>
            <a:ext cx="4741955" cy="3835511"/>
          </a:xfrm>
          <a:prstGeom prst="cloud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ImageNet data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331250" y="78450"/>
            <a:ext cx="36000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Train on ImageNet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679925" y="557875"/>
            <a:ext cx="313799" cy="3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" name="Shape 71"/>
          <p:cNvSpPr txBox="1"/>
          <p:nvPr/>
        </p:nvSpPr>
        <p:spPr>
          <a:xfrm>
            <a:off x="5814125" y="130550"/>
            <a:ext cx="2832899" cy="27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2. Finetune network on your own data</a:t>
            </a:r>
          </a:p>
        </p:txBody>
      </p:sp>
      <p:sp>
        <p:nvSpPr>
          <p:cNvPr id="72" name="Shape 72"/>
          <p:cNvSpPr/>
          <p:nvPr/>
        </p:nvSpPr>
        <p:spPr>
          <a:xfrm>
            <a:off x="6855650" y="2440725"/>
            <a:ext cx="1006991" cy="448848"/>
          </a:xfrm>
          <a:prstGeom prst="cloud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your data</a:t>
            </a:r>
          </a:p>
        </p:txBody>
      </p:sp>
      <p:cxnSp>
        <p:nvCxnSpPr>
          <p:cNvPr id="73" name="Shape 73"/>
          <p:cNvCxnSpPr/>
          <p:nvPr/>
        </p:nvCxnSpPr>
        <p:spPr>
          <a:xfrm>
            <a:off x="7025800" y="1159350"/>
            <a:ext cx="200399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3" name="Shape 58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/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584" name="Shape 584"/>
          <p:cNvSpPr txBox="1"/>
          <p:nvPr/>
        </p:nvSpPr>
        <p:spPr>
          <a:xfrm>
            <a:off x="153050" y="822575"/>
            <a:ext cx="88187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 practice, you may also see </a:t>
            </a:r>
            <a:r>
              <a:rPr b="1" lang="en" sz="2400"/>
              <a:t>PCA </a:t>
            </a:r>
            <a:r>
              <a:rPr lang="en" sz="2400"/>
              <a:t>and </a:t>
            </a:r>
            <a:r>
              <a:rPr b="1" lang="en" sz="2400"/>
              <a:t>Whitening </a:t>
            </a:r>
            <a:r>
              <a:rPr lang="en" sz="2400"/>
              <a:t>of the data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0" y="1518800"/>
            <a:ext cx="7521750" cy="25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 txBox="1"/>
          <p:nvPr/>
        </p:nvSpPr>
        <p:spPr>
          <a:xfrm>
            <a:off x="3551875" y="4060150"/>
            <a:ext cx="2192699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(data has diagonal covariance matrix)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5990275" y="4060150"/>
            <a:ext cx="2192699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(covariance matrix is the identity matrix)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TLDR: In practice for Images: </a:t>
            </a:r>
            <a:r>
              <a:rPr lang="en" sz="3000"/>
              <a:t>center only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73525" y="1398750"/>
            <a:ext cx="8818199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Subtract the mean image</a:t>
            </a:r>
            <a:r>
              <a:rPr lang="en" sz="2400"/>
              <a:t> </a:t>
            </a:r>
            <a:r>
              <a:rPr lang="en" sz="240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	(mean image = [32,32,3] array)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Subtract per-channel mean </a:t>
            </a:r>
            <a:r>
              <a:rPr lang="en" sz="240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	(mean along each channel = 3 numbers)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273225" y="907425"/>
            <a:ext cx="8051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e.g. consider CIFAR-10 example with [32,32,3] images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5892600" y="3460875"/>
            <a:ext cx="30783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</a:rPr>
              <a:t>Not common to normalize variance, to do PCA or whitening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2" name="Shape 602"/>
          <p:cNvSpPr txBox="1"/>
          <p:nvPr/>
        </p:nvSpPr>
        <p:spPr>
          <a:xfrm>
            <a:off x="820675" y="496725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Weight Initialization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8" name="Shape 608"/>
          <p:cNvSpPr txBox="1"/>
          <p:nvPr/>
        </p:nvSpPr>
        <p:spPr>
          <a:xfrm>
            <a:off x="655750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Q: what happens when W=0 init is used?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166350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5" name="Shape 615"/>
          <p:cNvSpPr txBox="1"/>
          <p:nvPr/>
        </p:nvSpPr>
        <p:spPr>
          <a:xfrm>
            <a:off x="655750" y="300550"/>
            <a:ext cx="7641300" cy="3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First idea: </a:t>
            </a:r>
            <a:r>
              <a:rPr b="1" lang="en" sz="2400"/>
              <a:t>Small random numbers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(gaussian with zero mean and 1e-2 standard deviation)</a:t>
            </a:r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172" y="1635022"/>
            <a:ext cx="5491225" cy="4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22" name="Shape 622"/>
          <p:cNvSpPr txBox="1"/>
          <p:nvPr/>
        </p:nvSpPr>
        <p:spPr>
          <a:xfrm>
            <a:off x="655750" y="300550"/>
            <a:ext cx="7641300" cy="3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First idea: </a:t>
            </a:r>
            <a:r>
              <a:rPr b="1" lang="en" sz="2400"/>
              <a:t>Small random numbers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(gaussian with zero mean and 1e-2 standard deviation)</a:t>
            </a:r>
          </a:p>
        </p:txBody>
      </p:sp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172" y="1635022"/>
            <a:ext cx="5491225" cy="4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 txBox="1"/>
          <p:nvPr/>
        </p:nvSpPr>
        <p:spPr>
          <a:xfrm>
            <a:off x="957750" y="2817262"/>
            <a:ext cx="7228499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Works ~okay for small networks, but can lead to non-homogeneous distributions of activations across the layers of a network.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400" y="72875"/>
            <a:ext cx="6354950" cy="43686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31" name="Shape 631"/>
          <p:cNvSpPr txBox="1"/>
          <p:nvPr/>
        </p:nvSpPr>
        <p:spPr>
          <a:xfrm>
            <a:off x="255000" y="236800"/>
            <a:ext cx="2277000" cy="18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Lets look at some activation statistics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53725" y="2714050"/>
            <a:ext cx="24864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10-layer net with 500 neurons on each layer, using tanh non-linearities, and initializing as described in last slide.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1" y="0"/>
            <a:ext cx="6049648" cy="45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1" y="0"/>
            <a:ext cx="6049648" cy="45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/>
        </p:nvSpPr>
        <p:spPr>
          <a:xfrm>
            <a:off x="6339750" y="127525"/>
            <a:ext cx="282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All activations become zero!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Q: think about the backward pass. What do the gradients look like?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6237150" y="3523675"/>
            <a:ext cx="2923800" cy="79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Hint: think about backward pass for a W*X gate.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75" y="406174"/>
            <a:ext cx="5489499" cy="412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25" y="61312"/>
            <a:ext cx="53149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Shape 654"/>
          <p:cNvSpPr txBox="1"/>
          <p:nvPr/>
        </p:nvSpPr>
        <p:spPr>
          <a:xfrm>
            <a:off x="6129400" y="145725"/>
            <a:ext cx="2850600" cy="377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Almost all neurons completely saturated, either -1 and 1. Gradients will be all zero.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3200800" y="723500"/>
            <a:ext cx="2928599" cy="77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*1.0 instead of *0.01</a:t>
            </a:r>
          </a:p>
        </p:txBody>
      </p:sp>
      <p:cxnSp>
        <p:nvCxnSpPr>
          <p:cNvPr id="656" name="Shape 656"/>
          <p:cNvCxnSpPr/>
          <p:nvPr/>
        </p:nvCxnSpPr>
        <p:spPr>
          <a:xfrm rot="10800000">
            <a:off x="3547799" y="406174"/>
            <a:ext cx="174300" cy="348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" name="Shape 79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Transfer Learning with CNNs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786412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106525" y="786425"/>
            <a:ext cx="19886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Train 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ImageNet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325" y="786400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3493950" y="786425"/>
            <a:ext cx="19886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If small dataset: fix all weights (treat CNN as fixed feature extractor), retrain only the classifier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i.e. swap the Softmax layer at the end</a:t>
            </a:r>
          </a:p>
        </p:txBody>
      </p:sp>
      <p:sp>
        <p:nvSpPr>
          <p:cNvPr id="84" name="Shape 84"/>
          <p:cNvSpPr/>
          <p:nvPr/>
        </p:nvSpPr>
        <p:spPr>
          <a:xfrm>
            <a:off x="2608925" y="4019550"/>
            <a:ext cx="884999" cy="35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>
            <a:endCxn id="84" idx="3"/>
          </p:cNvCxnSpPr>
          <p:nvPr/>
        </p:nvCxnSpPr>
        <p:spPr>
          <a:xfrm flipH="1">
            <a:off x="3493924" y="2651550"/>
            <a:ext cx="721200" cy="15464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100" y="794365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6535725" y="760125"/>
            <a:ext cx="2395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If you have medium sized dataset, </a:t>
            </a:r>
            <a:r>
              <a:rPr b="1" lang="en"/>
              <a:t>“finetune”</a:t>
            </a:r>
            <a:r>
              <a:rPr lang="en"/>
              <a:t> instead: use the old weights as initialization, train the full network or only some of the higher layers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retrain bigger portion of the network, or even all of it.</a:t>
            </a:r>
          </a:p>
        </p:txBody>
      </p:sp>
      <p:sp>
        <p:nvSpPr>
          <p:cNvPr id="88" name="Shape 88"/>
          <p:cNvSpPr/>
          <p:nvPr/>
        </p:nvSpPr>
        <p:spPr>
          <a:xfrm>
            <a:off x="5650700" y="2651525"/>
            <a:ext cx="884999" cy="173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9" name="Shape 89"/>
          <p:cNvCxnSpPr>
            <a:endCxn id="88" idx="3"/>
          </p:cNvCxnSpPr>
          <p:nvPr/>
        </p:nvCxnSpPr>
        <p:spPr>
          <a:xfrm flipH="1">
            <a:off x="6535699" y="3050825"/>
            <a:ext cx="883200" cy="46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62" name="Shape 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4" y="109299"/>
            <a:ext cx="5969450" cy="446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712" y="117650"/>
            <a:ext cx="6296025" cy="1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64" name="Shape 664"/>
          <p:cNvSpPr txBox="1"/>
          <p:nvPr/>
        </p:nvSpPr>
        <p:spPr>
          <a:xfrm>
            <a:off x="6674325" y="351850"/>
            <a:ext cx="2595599" cy="3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“Xavier initialization”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[Glorot et al., 2010]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6160050" y="1539175"/>
            <a:ext cx="2957699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Reasonable initialization.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(Mathematical derivation assumes linear activations)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5" y="47575"/>
            <a:ext cx="6042150" cy="45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812" y="47575"/>
            <a:ext cx="6296025" cy="1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73" name="Shape 673"/>
          <p:cNvSpPr txBox="1"/>
          <p:nvPr/>
        </p:nvSpPr>
        <p:spPr>
          <a:xfrm>
            <a:off x="5522525" y="373400"/>
            <a:ext cx="4772400" cy="56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but when using the ReLU nonlinearity it breaks.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9" y="154825"/>
            <a:ext cx="5802574" cy="43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692" y="105275"/>
            <a:ext cx="6486525" cy="22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81" name="Shape 681"/>
          <p:cNvSpPr txBox="1"/>
          <p:nvPr/>
        </p:nvSpPr>
        <p:spPr>
          <a:xfrm>
            <a:off x="6241400" y="491775"/>
            <a:ext cx="4772400" cy="56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He et al., 2015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(note additional /2)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9" y="154825"/>
            <a:ext cx="5802574" cy="43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692" y="105275"/>
            <a:ext cx="6486525" cy="22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89" name="Shape 689"/>
          <p:cNvSpPr txBox="1"/>
          <p:nvPr/>
        </p:nvSpPr>
        <p:spPr>
          <a:xfrm>
            <a:off x="6241400" y="491775"/>
            <a:ext cx="4772400" cy="56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He et al., 2015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(note additional /2)</a:t>
            </a:r>
          </a:p>
        </p:txBody>
      </p:sp>
      <p:pic>
        <p:nvPicPr>
          <p:cNvPr id="690" name="Shape 6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100" y="2248172"/>
            <a:ext cx="3056124" cy="1759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6" name="Shape 696"/>
          <p:cNvSpPr txBox="1"/>
          <p:nvPr/>
        </p:nvSpPr>
        <p:spPr>
          <a:xfrm>
            <a:off x="145700" y="-82875"/>
            <a:ext cx="8998199" cy="46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Proper initialization is an active area of research…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i="1" lang="en" sz="1600"/>
              <a:t>Understanding the difficulty of training deep feedforward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by Glorot and Bengio, 2010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i="1" lang="en" sz="1600">
                <a:solidFill>
                  <a:schemeClr val="dk1"/>
                </a:solidFill>
              </a:rPr>
              <a:t>Exact solutions to the nonlinear dynamics of learning in deep linear neural networks </a:t>
            </a:r>
            <a:r>
              <a:rPr lang="en" sz="1600">
                <a:solidFill>
                  <a:schemeClr val="dk1"/>
                </a:solidFill>
              </a:rPr>
              <a:t>by Saxe et al, 2013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i="1" lang="en" sz="1600">
                <a:solidFill>
                  <a:schemeClr val="dk1"/>
                </a:solidFill>
              </a:rPr>
              <a:t>Random walk initialization for training very deep feedforward networks</a:t>
            </a:r>
            <a:r>
              <a:rPr i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by Sussillo and Abbott, 2014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i="1" lang="en" sz="1600"/>
              <a:t>Delving deep into rectifiers: Surpassing human-level performance on ImageNet classification</a:t>
            </a:r>
            <a:r>
              <a:rPr lang="en" sz="1600"/>
              <a:t> by He et al., 2015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i="1" lang="en" sz="1600"/>
              <a:t>Data-dependent Initializations of Convolutional Neural Networks</a:t>
            </a:r>
            <a:r>
              <a:rPr i="1" lang="en" sz="1600"/>
              <a:t> </a:t>
            </a:r>
            <a:r>
              <a:rPr lang="en" sz="1600"/>
              <a:t>by Krähenbühl et al., 2015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i="1" lang="en" sz="1600"/>
              <a:t>All you need is a good init</a:t>
            </a:r>
            <a:r>
              <a:rPr lang="en" sz="1600"/>
              <a:t>, Mishkin and Matas, 2015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…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Batch Normalization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64300" y="792350"/>
            <a:ext cx="8460900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“you want unit gaussian activations? just make them so.”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165825" y="77725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346100" y="1575600"/>
            <a:ext cx="6630299" cy="78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consider a batch of activations at some layer. To make each dimension unit gaussian, apply: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50" y="2938187"/>
            <a:ext cx="28765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Shape 707"/>
          <p:cNvSpPr txBox="1"/>
          <p:nvPr/>
        </p:nvSpPr>
        <p:spPr>
          <a:xfrm>
            <a:off x="5018275" y="3460875"/>
            <a:ext cx="3652199" cy="66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this is a vanilla differentiable function...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3" name="Shape 713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Batch Normalization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364300" y="792350"/>
            <a:ext cx="8460900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“you want unit gaussian activations?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just make them so.”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6165825" y="77725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50" y="3473162"/>
            <a:ext cx="2876550" cy="94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17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X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720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721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1. compute the empirical mean and variance independently for each dimension.</a:t>
            </a:r>
          </a:p>
        </p:txBody>
      </p:sp>
      <p:cxnSp>
        <p:nvCxnSpPr>
          <p:cNvPr id="722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3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2. Normalize</a:t>
            </a:r>
          </a:p>
        </p:txBody>
      </p:sp>
      <p:cxnSp>
        <p:nvCxnSpPr>
          <p:cNvPr id="724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725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31" name="Shape 731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Batch Normalization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6165825" y="77725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825" y="3080212"/>
            <a:ext cx="2876550" cy="94297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206775" y="1034025"/>
            <a:ext cx="5209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Usually inserted after Fully Connected / (or Convolutional, as we’ll see soon) layers, and before nonlinearity.</a:t>
            </a:r>
          </a:p>
        </p:txBody>
      </p:sp>
      <p:cxnSp>
        <p:nvCxnSpPr>
          <p:cNvPr id="749" name="Shape 749"/>
          <p:cNvCxnSpPr/>
          <p:nvPr/>
        </p:nvCxnSpPr>
        <p:spPr>
          <a:xfrm rot="10800000">
            <a:off x="2531975" y="1839725"/>
            <a:ext cx="4370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0" name="Shape 750"/>
          <p:cNvCxnSpPr/>
          <p:nvPr/>
        </p:nvCxnSpPr>
        <p:spPr>
          <a:xfrm flipH="1">
            <a:off x="2477100" y="2040100"/>
            <a:ext cx="519299" cy="13478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1" name="Shape 751"/>
          <p:cNvSpPr txBox="1"/>
          <p:nvPr/>
        </p:nvSpPr>
        <p:spPr>
          <a:xfrm>
            <a:off x="2615400" y="3178550"/>
            <a:ext cx="2486400" cy="98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Problem: do we necessarily want a unit gaussian input to a tanh layer?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57" name="Shape 757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Batch Normalization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6165825" y="77725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25" y="1422012"/>
            <a:ext cx="2876550" cy="94297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60" name="Shape 760"/>
          <p:cNvSpPr txBox="1"/>
          <p:nvPr/>
        </p:nvSpPr>
        <p:spPr>
          <a:xfrm>
            <a:off x="282325" y="2454687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And then allow the network to squash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the range if it wants to: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2" y="3314550"/>
            <a:ext cx="3038475" cy="5524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62" name="Shape 7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200" y="2515300"/>
            <a:ext cx="24574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00" y="3044637"/>
            <a:ext cx="19240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/>
        </p:nvSpPr>
        <p:spPr>
          <a:xfrm>
            <a:off x="5494350" y="2030350"/>
            <a:ext cx="3096599" cy="4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Note, the network can learn: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5599125" y="3511375"/>
            <a:ext cx="3096599" cy="4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to recover the identity mapping.</a:t>
            </a:r>
          </a:p>
        </p:txBody>
      </p:sp>
      <p:sp>
        <p:nvSpPr>
          <p:cNvPr id="766" name="Shape 766"/>
          <p:cNvSpPr/>
          <p:nvPr/>
        </p:nvSpPr>
        <p:spPr>
          <a:xfrm>
            <a:off x="5430600" y="2003025"/>
            <a:ext cx="3096599" cy="217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 txBox="1"/>
          <p:nvPr/>
        </p:nvSpPr>
        <p:spPr>
          <a:xfrm>
            <a:off x="206125" y="917962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Normalize: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3" name="Shape 773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Batch Normalization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6165825" y="77725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9" y="742524"/>
            <a:ext cx="4984925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/>
        </p:nvSpPr>
        <p:spPr>
          <a:xfrm>
            <a:off x="5166175" y="765025"/>
            <a:ext cx="3977699" cy="369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Improves gradient flow through the network</a:t>
            </a:r>
          </a:p>
          <a:p>
            <a:pPr indent="-3429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Allows higher learning rates</a:t>
            </a:r>
          </a:p>
          <a:p>
            <a:pPr indent="-3429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Reduces the strong dependence on initialization</a:t>
            </a:r>
          </a:p>
          <a:p>
            <a:pPr indent="-342900" lvl="0" marL="45720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Acts as a form of regularization in a funny way, and slightly reduces the need for dropout, maybe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" name="Shape 95"/>
          <p:cNvSpPr txBox="1"/>
          <p:nvPr/>
        </p:nvSpPr>
        <p:spPr>
          <a:xfrm>
            <a:off x="252800" y="34875"/>
            <a:ext cx="75402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E.g. Caffe Model Zoo: Lots of pretrained ConvNets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https://github.com/BVLC/caffe/wiki/Model-Zoo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00" y="978356"/>
            <a:ext cx="1761093" cy="34852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202" y="978356"/>
            <a:ext cx="1239930" cy="34852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250" y="978350"/>
            <a:ext cx="1523000" cy="342365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9375" y="933500"/>
            <a:ext cx="1462690" cy="348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0" name="Shape 100"/>
          <p:cNvSpPr txBox="1"/>
          <p:nvPr/>
        </p:nvSpPr>
        <p:spPr>
          <a:xfrm>
            <a:off x="7635975" y="3974900"/>
            <a:ext cx="1115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...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82" name="Shape 78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Batch Normalization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165825" y="77725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9" y="742524"/>
            <a:ext cx="4984925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5166175" y="765025"/>
            <a:ext cx="3977699" cy="369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Note: at test time BatchNorm layer functions differently: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mean/std are not computed based on the batch. Instead, a single fixed empirical mean of activations during training is used.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(e.g. can be estimated during training with running averages)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1" name="Shape 791"/>
          <p:cNvSpPr txBox="1"/>
          <p:nvPr/>
        </p:nvSpPr>
        <p:spPr>
          <a:xfrm>
            <a:off x="820675" y="496725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000"/>
              <a:t>Babysitting the Learning Process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7" name="Shape 797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/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832275"/>
            <a:ext cx="7474249" cy="25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500" y="3462025"/>
            <a:ext cx="2760449" cy="3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Shape 8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25" y="3481600"/>
            <a:ext cx="2495314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106800" y="3921925"/>
            <a:ext cx="35294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(Assume X [NxD] is data matrix, each example in a row)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Step 2: Choose the architecture: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say we start with one hidden layer of 50 neurons:</a:t>
            </a:r>
          </a:p>
        </p:txBody>
      </p:sp>
      <p:sp>
        <p:nvSpPr>
          <p:cNvPr id="808" name="Shape 808"/>
          <p:cNvSpPr/>
          <p:nvPr/>
        </p:nvSpPr>
        <p:spPr>
          <a:xfrm>
            <a:off x="3861015" y="1816275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553598" y="2077757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666667" y="220819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666667" y="2665793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666667" y="312338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3976851" y="2394574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3976851" y="285216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3976851" y="3309764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976851" y="193697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103061" y="2286480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218897" y="2394574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218897" y="2852169"/>
            <a:ext cx="391500" cy="39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flipH="1" rot="10800000">
            <a:off x="3058167" y="2132749"/>
            <a:ext cx="918600" cy="27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flipH="1" rot="10800000">
            <a:off x="3058167" y="2132843"/>
            <a:ext cx="918600" cy="728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flipH="1" rot="10800000">
            <a:off x="3058167" y="2132639"/>
            <a:ext cx="918600" cy="1186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058167" y="2403949"/>
            <a:ext cx="918600" cy="186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flipH="1" rot="10800000">
            <a:off x="3058167" y="2590343"/>
            <a:ext cx="918600" cy="27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flipH="1" rot="10800000">
            <a:off x="3058167" y="2590439"/>
            <a:ext cx="918600" cy="728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058167" y="2403949"/>
            <a:ext cx="918600" cy="644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058167" y="2861543"/>
            <a:ext cx="918600" cy="186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flipH="1" rot="10800000">
            <a:off x="3058167" y="3047939"/>
            <a:ext cx="918600" cy="271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058167" y="2403949"/>
            <a:ext cx="918600" cy="110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058167" y="2861543"/>
            <a:ext cx="918600" cy="644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058167" y="3319139"/>
            <a:ext cx="918600" cy="186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368351" y="2132729"/>
            <a:ext cx="850500" cy="457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368351" y="2590324"/>
            <a:ext cx="850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flipH="1" rot="10800000">
            <a:off x="4368351" y="2590419"/>
            <a:ext cx="850500" cy="457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flipH="1" rot="10800000">
            <a:off x="4368351" y="2590214"/>
            <a:ext cx="850500" cy="91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368351" y="2132729"/>
            <a:ext cx="850500" cy="915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368351" y="2590324"/>
            <a:ext cx="850500" cy="457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368351" y="3047919"/>
            <a:ext cx="850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flipH="1" rot="10800000">
            <a:off x="4368351" y="3048014"/>
            <a:ext cx="850500" cy="457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0" name="Shape 840"/>
          <p:cNvSpPr txBox="1"/>
          <p:nvPr/>
        </p:nvSpPr>
        <p:spPr>
          <a:xfrm>
            <a:off x="2410825" y="3590699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532938" y="3861962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832763" y="3351778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H="1" rot="10800000">
            <a:off x="1176475" y="2783274"/>
            <a:ext cx="1166999" cy="927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4" name="Shape 844"/>
          <p:cNvSpPr txBox="1"/>
          <p:nvPr/>
        </p:nvSpPr>
        <p:spPr>
          <a:xfrm>
            <a:off x="373000" y="3634975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CIFAR-10 images, </a:t>
            </a:r>
            <a:r>
              <a:rPr b="1" lang="en" sz="1800"/>
              <a:t>3072 </a:t>
            </a:r>
            <a:r>
              <a:rPr lang="en" sz="1800"/>
              <a:t>numbers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216525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10 </a:t>
            </a:r>
            <a:r>
              <a:rPr lang="en" sz="1800"/>
              <a:t>output neurons, one per class</a:t>
            </a:r>
          </a:p>
        </p:txBody>
      </p:sp>
      <p:cxnSp>
        <p:nvCxnSpPr>
          <p:cNvPr id="846" name="Shape 846"/>
          <p:cNvCxnSpPr/>
          <p:nvPr/>
        </p:nvCxnSpPr>
        <p:spPr>
          <a:xfrm rot="10800000">
            <a:off x="6054475" y="2706924"/>
            <a:ext cx="1166999" cy="392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7" name="Shape 847"/>
          <p:cNvSpPr txBox="1"/>
          <p:nvPr/>
        </p:nvSpPr>
        <p:spPr>
          <a:xfrm>
            <a:off x="754650" y="1272375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50</a:t>
            </a:r>
            <a:r>
              <a:rPr lang="en" sz="180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932100" y="1559075"/>
            <a:ext cx="1777799" cy="1787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54" name="Shape 854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Double check that the loss is reasonable:</a:t>
            </a:r>
            <a:br>
              <a:rPr lang="en" sz="1800">
                <a:solidFill>
                  <a:srgbClr val="000000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25" y="962562"/>
            <a:ext cx="6323025" cy="17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00" y="3136625"/>
            <a:ext cx="8010525" cy="85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7" name="Shape 857"/>
          <p:cNvCxnSpPr/>
          <p:nvPr/>
        </p:nvCxnSpPr>
        <p:spPr>
          <a:xfrm rot="10800000">
            <a:off x="1731350" y="3931125"/>
            <a:ext cx="707699" cy="1721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58" name="Shape 858"/>
          <p:cNvCxnSpPr/>
          <p:nvPr/>
        </p:nvCxnSpPr>
        <p:spPr>
          <a:xfrm rot="10800000">
            <a:off x="3423500" y="3614949"/>
            <a:ext cx="2152799" cy="31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9" name="Shape 859"/>
          <p:cNvSpPr txBox="1"/>
          <p:nvPr/>
        </p:nvSpPr>
        <p:spPr>
          <a:xfrm>
            <a:off x="4572000" y="3931200"/>
            <a:ext cx="3357299" cy="51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returns the loss and the gradient for all parameters</a:t>
            </a:r>
          </a:p>
        </p:txBody>
      </p:sp>
      <p:sp>
        <p:nvSpPr>
          <p:cNvPr id="860" name="Shape 860"/>
          <p:cNvSpPr/>
          <p:nvPr/>
        </p:nvSpPr>
        <p:spPr>
          <a:xfrm>
            <a:off x="4629700" y="3367200"/>
            <a:ext cx="497400" cy="2294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1" name="Shape 861"/>
          <p:cNvSpPr txBox="1"/>
          <p:nvPr/>
        </p:nvSpPr>
        <p:spPr>
          <a:xfrm>
            <a:off x="5376725" y="3300500"/>
            <a:ext cx="2787599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disable regularization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2590150" y="3702600"/>
            <a:ext cx="1812299" cy="51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~2.3.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“correct “ for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10 classes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50" y="3169950"/>
            <a:ext cx="80200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Double check that the loss is reasonable:</a:t>
            </a:r>
            <a:br>
              <a:rPr lang="en" sz="1800">
                <a:solidFill>
                  <a:srgbClr val="000000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870" name="Shape 8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925" y="962562"/>
            <a:ext cx="6323025" cy="1709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1" name="Shape 871"/>
          <p:cNvCxnSpPr/>
          <p:nvPr/>
        </p:nvCxnSpPr>
        <p:spPr>
          <a:xfrm rot="10800000">
            <a:off x="1731299" y="3931200"/>
            <a:ext cx="1453800" cy="2294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2" name="Shape 872"/>
          <p:cNvSpPr/>
          <p:nvPr/>
        </p:nvSpPr>
        <p:spPr>
          <a:xfrm>
            <a:off x="4629700" y="3367200"/>
            <a:ext cx="497400" cy="2294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3" name="Shape 873"/>
          <p:cNvSpPr txBox="1"/>
          <p:nvPr/>
        </p:nvSpPr>
        <p:spPr>
          <a:xfrm>
            <a:off x="5376725" y="3300500"/>
            <a:ext cx="2787599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crank up regularization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3199750" y="3931200"/>
            <a:ext cx="5724300" cy="51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went up, good. (sanity check)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0" name="Shape 880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Tip</a:t>
            </a:r>
            <a:r>
              <a:rPr lang="en" sz="2400">
                <a:solidFill>
                  <a:srgbClr val="0000FF"/>
                </a:solidFill>
              </a:rPr>
              <a:t>: Make sure that you can overfit very small portion of the training data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375" y="67599"/>
            <a:ext cx="5825475" cy="3611524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/>
          <p:nvPr/>
        </p:nvSpPr>
        <p:spPr>
          <a:xfrm>
            <a:off x="3213800" y="1329525"/>
            <a:ext cx="5930099" cy="268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 txBox="1"/>
          <p:nvPr/>
        </p:nvSpPr>
        <p:spPr>
          <a:xfrm>
            <a:off x="3410475" y="1730600"/>
            <a:ext cx="5406899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above code: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take the first 20 examples from CIFAR-10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turn off regularization (reg = 0.0)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use simple vanilla ‘sgd’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9" name="Shape 889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Tip</a:t>
            </a:r>
            <a:r>
              <a:rPr lang="en" sz="2400">
                <a:solidFill>
                  <a:srgbClr val="0000FF"/>
                </a:solidFill>
              </a:rPr>
              <a:t>: Make sure that you can overfit very small portion of the training data</a:t>
            </a:r>
          </a:p>
        </p:txBody>
      </p:sp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375" y="67599"/>
            <a:ext cx="5825475" cy="36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Shape 8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000" y="3746220"/>
            <a:ext cx="4983925" cy="81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Shape 892"/>
          <p:cNvCxnSpPr>
            <a:stCxn id="890" idx="1"/>
            <a:endCxn id="891" idx="1"/>
          </p:cNvCxnSpPr>
          <p:nvPr/>
        </p:nvCxnSpPr>
        <p:spPr>
          <a:xfrm>
            <a:off x="3259375" y="1873362"/>
            <a:ext cx="374700" cy="2280900"/>
          </a:xfrm>
          <a:prstGeom prst="bentConnector3">
            <a:avLst>
              <a:gd fmla="val -63551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3" name="Shape 893"/>
          <p:cNvSpPr txBox="1"/>
          <p:nvPr/>
        </p:nvSpPr>
        <p:spPr>
          <a:xfrm>
            <a:off x="172175" y="3223050"/>
            <a:ext cx="3816299" cy="10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Very small loss,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train accuracy 1.00,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nice!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9" name="Shape 899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 like to start with small regularization and find learning rate that makes the loss go down.</a:t>
            </a:r>
          </a:p>
        </p:txBody>
      </p:sp>
      <p:pic>
        <p:nvPicPr>
          <p:cNvPr id="900" name="Shape 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67600"/>
            <a:ext cx="5884499" cy="2664397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/>
          <p:nvPr/>
        </p:nvSpPr>
        <p:spPr>
          <a:xfrm>
            <a:off x="3213800" y="1262550"/>
            <a:ext cx="5786700" cy="16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07" name="Shape 907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 like to start with small regularization and find learning rate that makes the loss go down.</a:t>
            </a:r>
          </a:p>
        </p:txBody>
      </p:sp>
      <p:pic>
        <p:nvPicPr>
          <p:cNvPr id="908" name="Shape 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67600"/>
            <a:ext cx="5884499" cy="2664397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Shape 909"/>
          <p:cNvSpPr txBox="1"/>
          <p:nvPr/>
        </p:nvSpPr>
        <p:spPr>
          <a:xfrm>
            <a:off x="4151775" y="2726600"/>
            <a:ext cx="4390500" cy="12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barely changing </a:t>
            </a:r>
          </a:p>
        </p:txBody>
      </p:sp>
      <p:sp>
        <p:nvSpPr>
          <p:cNvPr id="910" name="Shape 910"/>
          <p:cNvSpPr/>
          <p:nvPr/>
        </p:nvSpPr>
        <p:spPr>
          <a:xfrm>
            <a:off x="4763300" y="1224300"/>
            <a:ext cx="975599" cy="14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6076400" y="1224300"/>
            <a:ext cx="839100" cy="137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5490225" y="994150"/>
            <a:ext cx="1265100" cy="218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6" name="Shape 106"/>
          <p:cNvSpPr txBox="1"/>
          <p:nvPr/>
        </p:nvSpPr>
        <p:spPr>
          <a:xfrm>
            <a:off x="232375" y="340825"/>
            <a:ext cx="8644799" cy="7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Things you should know for your Project Proposal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309650" y="1675775"/>
            <a:ext cx="4872599" cy="116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</a:rPr>
              <a:t>“We have infinite compute available because Terminal.”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18" name="Shape 918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learning rate too 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919" name="Shape 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67600"/>
            <a:ext cx="5884499" cy="2664397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Shape 920"/>
          <p:cNvSpPr txBox="1"/>
          <p:nvPr/>
        </p:nvSpPr>
        <p:spPr>
          <a:xfrm>
            <a:off x="4151775" y="2726600"/>
            <a:ext cx="4390500" cy="12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barely changing: Learning rate is probably too low</a:t>
            </a:r>
          </a:p>
        </p:txBody>
      </p:sp>
      <p:sp>
        <p:nvSpPr>
          <p:cNvPr id="921" name="Shape 921"/>
          <p:cNvSpPr/>
          <p:nvPr/>
        </p:nvSpPr>
        <p:spPr>
          <a:xfrm>
            <a:off x="4763300" y="1224300"/>
            <a:ext cx="975599" cy="14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6076400" y="1224300"/>
            <a:ext cx="839100" cy="137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5490225" y="994150"/>
            <a:ext cx="1265100" cy="218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29" name="Shape 929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learning rate too 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930" name="Shape 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67600"/>
            <a:ext cx="5884499" cy="2664397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Shape 931"/>
          <p:cNvSpPr txBox="1"/>
          <p:nvPr/>
        </p:nvSpPr>
        <p:spPr>
          <a:xfrm>
            <a:off x="4151775" y="2726600"/>
            <a:ext cx="4390500" cy="12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barely changing: Learning rate is probably too 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FF"/>
                </a:solidFill>
              </a:rPr>
              <a:t>Notice train/val accuracy goes to 20% though, what’s up with that? (remember this is softmax)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4763300" y="1224300"/>
            <a:ext cx="975599" cy="14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6076400" y="1224300"/>
            <a:ext cx="839100" cy="137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5490225" y="994150"/>
            <a:ext cx="1265100" cy="218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0" name="Shape 940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learning rate too low</a:t>
            </a:r>
          </a:p>
        </p:txBody>
      </p:sp>
      <p:pic>
        <p:nvPicPr>
          <p:cNvPr id="941" name="Shape 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975" y="142900"/>
            <a:ext cx="5837899" cy="21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3208575" y="1157659"/>
            <a:ext cx="5786700" cy="16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Okay now lets try learning rate 1e6. What could possibly go wrong?</a:t>
            </a:r>
          </a:p>
        </p:txBody>
      </p:sp>
      <p:cxnSp>
        <p:nvCxnSpPr>
          <p:cNvPr id="943" name="Shape 943"/>
          <p:cNvCxnSpPr/>
          <p:nvPr/>
        </p:nvCxnSpPr>
        <p:spPr>
          <a:xfrm rot="10800000">
            <a:off x="5875299" y="1202999"/>
            <a:ext cx="60900" cy="5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9" name="Shape 949"/>
          <p:cNvSpPr txBox="1"/>
          <p:nvPr/>
        </p:nvSpPr>
        <p:spPr>
          <a:xfrm>
            <a:off x="4660175" y="2735550"/>
            <a:ext cx="32595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cost: NaN almost always means high learning rate...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learning rate too low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loss exploding: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learning rate too high</a:t>
            </a:r>
          </a:p>
        </p:txBody>
      </p:sp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975" y="142900"/>
            <a:ext cx="5837899" cy="21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7" name="Shape 957"/>
          <p:cNvSpPr txBox="1"/>
          <p:nvPr/>
        </p:nvSpPr>
        <p:spPr>
          <a:xfrm>
            <a:off x="0" y="67600"/>
            <a:ext cx="3259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try to train now…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 like to start with small regularization and find learning rate that makes the loss go down.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loss not going down: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learning rate too low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loss exploding: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learning rate too high</a:t>
            </a:r>
          </a:p>
        </p:txBody>
      </p:sp>
      <p:pic>
        <p:nvPicPr>
          <p:cNvPr id="958" name="Shape 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0"/>
            <a:ext cx="5822225" cy="204687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 txBox="1"/>
          <p:nvPr/>
        </p:nvSpPr>
        <p:spPr>
          <a:xfrm>
            <a:off x="4191650" y="2381975"/>
            <a:ext cx="4141499" cy="180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3e-3 is still too high. Cost explodes….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=&gt; Rough range for learning rate we should be cross-validating is somewhere [1e-3 … 1e-5]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5" name="Shape 965"/>
          <p:cNvSpPr txBox="1"/>
          <p:nvPr/>
        </p:nvSpPr>
        <p:spPr>
          <a:xfrm>
            <a:off x="820675" y="496725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000"/>
              <a:t>Hyperparameter Optimization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71" name="Shape 971"/>
          <p:cNvSpPr txBox="1"/>
          <p:nvPr/>
        </p:nvSpPr>
        <p:spPr>
          <a:xfrm>
            <a:off x="133900" y="277375"/>
            <a:ext cx="8924099" cy="39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Cross-validation strategy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 like to do </a:t>
            </a:r>
            <a:r>
              <a:rPr b="1" lang="en" sz="2400"/>
              <a:t>coarse -&gt; fine </a:t>
            </a:r>
            <a:r>
              <a:rPr lang="en" sz="2400"/>
              <a:t>cross-validation in stages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First stage</a:t>
            </a:r>
            <a:r>
              <a:rPr lang="en" sz="1800"/>
              <a:t>: only a few epochs to get rough idea of what params work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Second stage</a:t>
            </a:r>
            <a:r>
              <a:rPr lang="en" sz="1800"/>
              <a:t>: longer running time, finer search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… (repeat as necessary)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373025" y="3497875"/>
            <a:ext cx="7948499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Tip for detecting explosions in the solver: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If the cost is ever &gt; 3 * original cost, break out early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78" name="Shape 978"/>
          <p:cNvSpPr txBox="1"/>
          <p:nvPr/>
        </p:nvSpPr>
        <p:spPr>
          <a:xfrm>
            <a:off x="105225" y="-18794"/>
            <a:ext cx="9038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For example: run coarse search  for 5 epochs</a:t>
            </a:r>
          </a:p>
        </p:txBody>
      </p:sp>
      <p:pic>
        <p:nvPicPr>
          <p:cNvPr id="979" name="Shape 9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00" y="487600"/>
            <a:ext cx="6638624" cy="193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Shape 9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550" y="2610550"/>
            <a:ext cx="5381625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1" name="Shape 981"/>
          <p:cNvCxnSpPr/>
          <p:nvPr/>
        </p:nvCxnSpPr>
        <p:spPr>
          <a:xfrm>
            <a:off x="487800" y="4036380"/>
            <a:ext cx="9755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2" name="Shape 982"/>
          <p:cNvSpPr txBox="1"/>
          <p:nvPr/>
        </p:nvSpPr>
        <p:spPr>
          <a:xfrm>
            <a:off x="611200" y="3634975"/>
            <a:ext cx="1118999" cy="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nice</a:t>
            </a:r>
          </a:p>
        </p:txBody>
      </p:sp>
      <p:sp>
        <p:nvSpPr>
          <p:cNvPr id="983" name="Shape 983"/>
          <p:cNvSpPr/>
          <p:nvPr/>
        </p:nvSpPr>
        <p:spPr>
          <a:xfrm>
            <a:off x="1530375" y="3940725"/>
            <a:ext cx="53817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4" name="Shape 984"/>
          <p:cNvSpPr/>
          <p:nvPr/>
        </p:nvSpPr>
        <p:spPr>
          <a:xfrm>
            <a:off x="1539620" y="3616795"/>
            <a:ext cx="53817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1539620" y="2635760"/>
            <a:ext cx="53817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86" name="Shape 986"/>
          <p:cNvCxnSpPr/>
          <p:nvPr/>
        </p:nvCxnSpPr>
        <p:spPr>
          <a:xfrm rot="10800000">
            <a:off x="3150124" y="925350"/>
            <a:ext cx="18288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7" name="Shape 987"/>
          <p:cNvSpPr txBox="1"/>
          <p:nvPr/>
        </p:nvSpPr>
        <p:spPr>
          <a:xfrm>
            <a:off x="5132125" y="403350"/>
            <a:ext cx="36719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note it’s best to optimize in log space!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93" name="Shape 993"/>
          <p:cNvSpPr txBox="1"/>
          <p:nvPr/>
        </p:nvSpPr>
        <p:spPr>
          <a:xfrm>
            <a:off x="172175" y="124350"/>
            <a:ext cx="8914499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Now run finer search...</a:t>
            </a:r>
          </a:p>
        </p:txBody>
      </p:sp>
      <p:pic>
        <p:nvPicPr>
          <p:cNvPr id="994" name="Shape 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0" y="975750"/>
            <a:ext cx="6638624" cy="19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/>
          <p:nvPr/>
        </p:nvSpPr>
        <p:spPr>
          <a:xfrm>
            <a:off x="708550" y="1599000"/>
            <a:ext cx="7363200" cy="1589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3178850" y="812200"/>
            <a:ext cx="4576799" cy="1589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7" name="Shape 9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25" y="1033800"/>
            <a:ext cx="2260774" cy="56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8" name="Shape 998"/>
          <p:cNvCxnSpPr/>
          <p:nvPr/>
        </p:nvCxnSpPr>
        <p:spPr>
          <a:xfrm>
            <a:off x="3504400" y="1330900"/>
            <a:ext cx="1905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9" name="Shape 999"/>
          <p:cNvSpPr txBox="1"/>
          <p:nvPr/>
        </p:nvSpPr>
        <p:spPr>
          <a:xfrm>
            <a:off x="3856675" y="900050"/>
            <a:ext cx="1905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adjust range</a:t>
            </a:r>
          </a:p>
        </p:txBody>
      </p:sp>
      <p:pic>
        <p:nvPicPr>
          <p:cNvPr id="1000" name="Shape 1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725" y="1725525"/>
            <a:ext cx="4316574" cy="28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/>
          <p:nvPr/>
        </p:nvSpPr>
        <p:spPr>
          <a:xfrm>
            <a:off x="2077750" y="1721350"/>
            <a:ext cx="44811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2077750" y="2626175"/>
            <a:ext cx="4481100" cy="23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2077750" y="3513975"/>
            <a:ext cx="4481100" cy="13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4" name="Shape 1004"/>
          <p:cNvSpPr txBox="1"/>
          <p:nvPr/>
        </p:nvSpPr>
        <p:spPr>
          <a:xfrm>
            <a:off x="6913050" y="2173500"/>
            <a:ext cx="20778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53%</a:t>
            </a:r>
            <a:r>
              <a:rPr lang="en"/>
              <a:t> - relatively good for a 2-layer neural net with 50 hidden neurons.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10" name="Shape 1010"/>
          <p:cNvSpPr txBox="1"/>
          <p:nvPr/>
        </p:nvSpPr>
        <p:spPr>
          <a:xfrm>
            <a:off x="172175" y="124350"/>
            <a:ext cx="8914499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Now run finer search...</a:t>
            </a:r>
          </a:p>
        </p:txBody>
      </p:sp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0" y="975750"/>
            <a:ext cx="6638624" cy="19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Shape 1012"/>
          <p:cNvSpPr/>
          <p:nvPr/>
        </p:nvSpPr>
        <p:spPr>
          <a:xfrm>
            <a:off x="708550" y="1599000"/>
            <a:ext cx="7363200" cy="1589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3" name="Shape 1013"/>
          <p:cNvSpPr/>
          <p:nvPr/>
        </p:nvSpPr>
        <p:spPr>
          <a:xfrm>
            <a:off x="3178850" y="812200"/>
            <a:ext cx="4576799" cy="1589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4" name="Shape 10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25" y="1033800"/>
            <a:ext cx="2260774" cy="56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Shape 1015"/>
          <p:cNvCxnSpPr/>
          <p:nvPr/>
        </p:nvCxnSpPr>
        <p:spPr>
          <a:xfrm>
            <a:off x="3504400" y="1330900"/>
            <a:ext cx="1905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6" name="Shape 1016"/>
          <p:cNvSpPr txBox="1"/>
          <p:nvPr/>
        </p:nvSpPr>
        <p:spPr>
          <a:xfrm>
            <a:off x="3856675" y="900050"/>
            <a:ext cx="1905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adjust range</a:t>
            </a:r>
          </a:p>
        </p:txBody>
      </p:sp>
      <p:pic>
        <p:nvPicPr>
          <p:cNvPr id="1017" name="Shape 10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725" y="1725525"/>
            <a:ext cx="4316574" cy="28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Shape 1018"/>
          <p:cNvSpPr/>
          <p:nvPr/>
        </p:nvSpPr>
        <p:spPr>
          <a:xfrm>
            <a:off x="2077750" y="1721350"/>
            <a:ext cx="44811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9" name="Shape 1019"/>
          <p:cNvSpPr/>
          <p:nvPr/>
        </p:nvSpPr>
        <p:spPr>
          <a:xfrm>
            <a:off x="2077750" y="2626175"/>
            <a:ext cx="4481100" cy="23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0" name="Shape 1020"/>
          <p:cNvSpPr/>
          <p:nvPr/>
        </p:nvSpPr>
        <p:spPr>
          <a:xfrm>
            <a:off x="2077750" y="3513975"/>
            <a:ext cx="4481100" cy="13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1" name="Shape 1021"/>
          <p:cNvSpPr txBox="1"/>
          <p:nvPr/>
        </p:nvSpPr>
        <p:spPr>
          <a:xfrm>
            <a:off x="6913050" y="2173500"/>
            <a:ext cx="20778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53%</a:t>
            </a:r>
            <a:r>
              <a:rPr lang="en"/>
              <a:t> - relatively good for a 2-layer neural net with 50 hidden neurons.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But this best cross-validation result is worrying. Why?</a:t>
            </a:r>
          </a:p>
        </p:txBody>
      </p:sp>
      <p:cxnSp>
        <p:nvCxnSpPr>
          <p:cNvPr id="1022" name="Shape 1022"/>
          <p:cNvCxnSpPr/>
          <p:nvPr/>
        </p:nvCxnSpPr>
        <p:spPr>
          <a:xfrm rot="10800000">
            <a:off x="6587450" y="3580125"/>
            <a:ext cx="3638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3" name="Shape 113"/>
          <p:cNvSpPr txBox="1"/>
          <p:nvPr/>
        </p:nvSpPr>
        <p:spPr>
          <a:xfrm>
            <a:off x="232375" y="340825"/>
            <a:ext cx="8644799" cy="7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Things you should know for your Project Proposal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09650" y="1675775"/>
            <a:ext cx="4872599" cy="116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</a:rPr>
              <a:t>“We have infinite compute available because Terminal.”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775" y="1548262"/>
            <a:ext cx="23812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380775" y="3426800"/>
            <a:ext cx="56193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You have finite compute.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Don’t be overly ambitious.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Random Search vs. Grid Search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943049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09750"/>
            <a:ext cx="4483200" cy="24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Bergstra and Bengio, 2012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Hyperparameters to play with: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3000">
                <a:solidFill>
                  <a:srgbClr val="000000"/>
                </a:solidFill>
              </a:rPr>
              <a:t>network architecture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learning rate, its decay schedule, update type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regularization (L2/Dropout strength)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137" y="22662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797850" y="3205875"/>
            <a:ext cx="2941799" cy="23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9" name="Shape 1039"/>
          <p:cNvSpPr txBox="1"/>
          <p:nvPr/>
        </p:nvSpPr>
        <p:spPr>
          <a:xfrm>
            <a:off x="847000" y="2700175"/>
            <a:ext cx="3744899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neural networks practitioner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music = loss function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45" name="Shape 1045"/>
          <p:cNvSpPr txBox="1"/>
          <p:nvPr/>
        </p:nvSpPr>
        <p:spPr>
          <a:xfrm>
            <a:off x="132050" y="165075"/>
            <a:ext cx="2363699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cross-validation “command center”</a:t>
            </a:r>
          </a:p>
        </p:txBody>
      </p:sp>
      <p:pic>
        <p:nvPicPr>
          <p:cNvPr id="1046" name="Shape 1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625" y="99550"/>
            <a:ext cx="6242474" cy="44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684812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86175" y="57450"/>
            <a:ext cx="8234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Monitor and visualize the loss curve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737700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060" name="Shape 1060"/>
          <p:cNvCxnSpPr/>
          <p:nvPr/>
        </p:nvCxnSpPr>
        <p:spPr>
          <a:xfrm rot="10800000">
            <a:off x="1656200" y="261349"/>
            <a:ext cx="0" cy="319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1" name="Shape 1061"/>
          <p:cNvCxnSpPr/>
          <p:nvPr/>
        </p:nvCxnSpPr>
        <p:spPr>
          <a:xfrm>
            <a:off x="1656200" y="3451850"/>
            <a:ext cx="4672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2" name="Shape 1062"/>
          <p:cNvSpPr/>
          <p:nvPr/>
        </p:nvSpPr>
        <p:spPr>
          <a:xfrm>
            <a:off x="1664925" y="1322045"/>
            <a:ext cx="4933750" cy="1949650"/>
          </a:xfrm>
          <a:custGeom>
            <a:pathLst>
              <a:path extrusionOk="0" h="77986" w="19735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63" name="Shape 1063"/>
          <p:cNvSpPr txBox="1"/>
          <p:nvPr/>
        </p:nvSpPr>
        <p:spPr>
          <a:xfrm>
            <a:off x="767100" y="313825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5055775" y="3539050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070" name="Shape 1070"/>
          <p:cNvCxnSpPr/>
          <p:nvPr/>
        </p:nvCxnSpPr>
        <p:spPr>
          <a:xfrm rot="10800000">
            <a:off x="1656200" y="261349"/>
            <a:ext cx="0" cy="319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1" name="Shape 1071"/>
          <p:cNvCxnSpPr/>
          <p:nvPr/>
        </p:nvCxnSpPr>
        <p:spPr>
          <a:xfrm>
            <a:off x="1656200" y="3451850"/>
            <a:ext cx="4672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2" name="Shape 1072"/>
          <p:cNvSpPr/>
          <p:nvPr/>
        </p:nvSpPr>
        <p:spPr>
          <a:xfrm>
            <a:off x="1664925" y="1322045"/>
            <a:ext cx="4933750" cy="1949650"/>
          </a:xfrm>
          <a:custGeom>
            <a:pathLst>
              <a:path extrusionOk="0" h="77986" w="19735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73" name="Shape 1073"/>
          <p:cNvSpPr txBox="1"/>
          <p:nvPr/>
        </p:nvSpPr>
        <p:spPr>
          <a:xfrm>
            <a:off x="767100" y="313825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055775" y="3539050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779300" y="575325"/>
            <a:ext cx="2432099" cy="83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Bad initialization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 prime suspect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3992224" y="1011175"/>
            <a:ext cx="165630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82" name="Shape 1082"/>
          <p:cNvSpPr txBox="1"/>
          <p:nvPr/>
        </p:nvSpPr>
        <p:spPr>
          <a:xfrm>
            <a:off x="139450" y="122025"/>
            <a:ext cx="5587499" cy="68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rgbClr val="0000FF"/>
                </a:solidFill>
              </a:rPr>
              <a:t>lossfunctions.tumblr.com</a:t>
            </a:r>
          </a:p>
        </p:txBody>
      </p:sp>
      <p:pic>
        <p:nvPicPr>
          <p:cNvPr id="1083" name="Shape 1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9" y="915125"/>
            <a:ext cx="2549074" cy="25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Shape 10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341" y="1052987"/>
            <a:ext cx="3072809" cy="23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948" y="993575"/>
            <a:ext cx="3216400" cy="24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 txBox="1"/>
          <p:nvPr/>
        </p:nvSpPr>
        <p:spPr>
          <a:xfrm>
            <a:off x="3732600" y="200475"/>
            <a:ext cx="392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Loss function specimen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92" name="Shape 10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9" y="940700"/>
            <a:ext cx="3870824" cy="251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Shape 10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525" y="940700"/>
            <a:ext cx="4830151" cy="23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Shape 1094"/>
          <p:cNvSpPr txBox="1"/>
          <p:nvPr/>
        </p:nvSpPr>
        <p:spPr>
          <a:xfrm>
            <a:off x="139450" y="122025"/>
            <a:ext cx="5587499" cy="68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rgbClr val="0000FF"/>
                </a:solidFill>
              </a:rPr>
              <a:t>lossfunctions.tumblr.com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00" name="Shape 1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100" y="2038950"/>
            <a:ext cx="4829150" cy="24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99" y="95726"/>
            <a:ext cx="6071149" cy="185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 txBox="1"/>
          <p:nvPr/>
        </p:nvSpPr>
        <p:spPr>
          <a:xfrm>
            <a:off x="165600" y="3661075"/>
            <a:ext cx="5587499" cy="68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rgbClr val="0000FF"/>
                </a:solidFill>
              </a:rPr>
              <a:t>lossfunctions.tumblr.com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00" y="669150"/>
            <a:ext cx="4922974" cy="38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 txBox="1"/>
          <p:nvPr/>
        </p:nvSpPr>
        <p:spPr>
          <a:xfrm>
            <a:off x="86175" y="57450"/>
            <a:ext cx="8234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Monitor and visualize the accuracy:</a:t>
            </a:r>
          </a:p>
        </p:txBody>
      </p:sp>
      <p:cxnSp>
        <p:nvCxnSpPr>
          <p:cNvPr id="1110" name="Shape 1110"/>
          <p:cNvCxnSpPr/>
          <p:nvPr/>
        </p:nvCxnSpPr>
        <p:spPr>
          <a:xfrm>
            <a:off x="4261625" y="1474925"/>
            <a:ext cx="0" cy="17423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111" name="Shape 1111"/>
          <p:cNvSpPr txBox="1"/>
          <p:nvPr/>
        </p:nvSpPr>
        <p:spPr>
          <a:xfrm>
            <a:off x="5255975" y="1953275"/>
            <a:ext cx="4059299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big gap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=&gt; </a:t>
            </a:r>
            <a:r>
              <a:rPr lang="en" sz="1800">
                <a:solidFill>
                  <a:srgbClr val="FF0000"/>
                </a:solidFill>
              </a:rPr>
              <a:t>increase regularization strength?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no gap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=&gt; increase model capacity?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